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custom-properties+xml" PartName="/docProps/custom.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Lst>
  <p:sldSz cy="9601200" cx="7315200"/>
  <p:notesSz cx="6858000" cy="9144000"/>
  <p:embeddedFontLst>
    <p:embeddedFont>
      <p:font typeface="Ribeye"/>
      <p:regular r:id="rId6"/>
    </p:embeddedFont>
    <p:embeddedFont>
      <p:font typeface="Century Gothic"/>
      <p:regular r:id="rId7"/>
      <p:bold r:id="rId8"/>
      <p:italic r:id="rId9"/>
      <p:boldItalic r:id="rId1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1" roundtripDataSignature="AMtx7mi0U6nBSuBXwUizq2vUe2dwN1z2j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11" Type="http://customschemas.google.com/relationships/presentationmetadata" Target="metadata"/><Relationship Id="rId10" Type="http://schemas.openxmlformats.org/officeDocument/2006/relationships/font" Target="fonts/CenturyGothic-boldItalic.fntdata"/><Relationship Id="rId9" Type="http://schemas.openxmlformats.org/officeDocument/2006/relationships/font" Target="fonts/CenturyGothic-italic.fntdata"/><Relationship Id="rId5" Type="http://schemas.openxmlformats.org/officeDocument/2006/relationships/slide" Target="slides/slide1.xml"/><Relationship Id="rId6" Type="http://schemas.openxmlformats.org/officeDocument/2006/relationships/font" Target="fonts/Ribeye-regular.fntdata"/><Relationship Id="rId7" Type="http://schemas.openxmlformats.org/officeDocument/2006/relationships/font" Target="fonts/CenturyGothic-regular.fntdata"/><Relationship Id="rId8" Type="http://schemas.openxmlformats.org/officeDocument/2006/relationships/font" Target="fonts/CenturyGothic-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 name="Shape 17"/>
        <p:cNvGrpSpPr/>
        <p:nvPr/>
      </p:nvGrpSpPr>
      <p:grpSpPr>
        <a:xfrm>
          <a:off x="0" y="0"/>
          <a:ext cx="0" cy="0"/>
          <a:chOff x="0" y="0"/>
          <a:chExt cx="0" cy="0"/>
        </a:xfrm>
      </p:grpSpPr>
      <p:sp>
        <p:nvSpPr>
          <p:cNvPr id="18" name="Google Shape;18;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9" name="Google Shape;19;p1:notes"/>
          <p:cNvSpPr/>
          <p:nvPr>
            <p:ph idx="2" type="sldImg"/>
          </p:nvPr>
        </p:nvSpPr>
        <p:spPr>
          <a:xfrm>
            <a:off x="2122488" y="685800"/>
            <a:ext cx="26130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3"/>
          <p:cNvSpPr txBox="1"/>
          <p:nvPr>
            <p:ph type="ctrTitle"/>
          </p:nvPr>
        </p:nvSpPr>
        <p:spPr>
          <a:xfrm>
            <a:off x="548640" y="2982596"/>
            <a:ext cx="6217920" cy="2058035"/>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3"/>
          <p:cNvSpPr txBox="1"/>
          <p:nvPr>
            <p:ph idx="1" type="subTitle"/>
          </p:nvPr>
        </p:nvSpPr>
        <p:spPr>
          <a:xfrm>
            <a:off x="1097280" y="5440680"/>
            <a:ext cx="5120640" cy="2453640"/>
          </a:xfrm>
          <a:prstGeom prst="rect">
            <a:avLst/>
          </a:prstGeom>
          <a:noFill/>
          <a:ln>
            <a:noFill/>
          </a:ln>
        </p:spPr>
        <p:txBody>
          <a:bodyPr anchorCtr="0" anchor="t" bIns="45700" lIns="91425" spcFirstLastPara="1" rIns="91425" wrap="square" tIns="45700">
            <a:norm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p:txBody>
      </p:sp>
      <p:sp>
        <p:nvSpPr>
          <p:cNvPr id="14" name="Google Shape;14;p3"/>
          <p:cNvSpPr txBox="1"/>
          <p:nvPr>
            <p:ph idx="10" type="dt"/>
          </p:nvPr>
        </p:nvSpPr>
        <p:spPr>
          <a:xfrm>
            <a:off x="365760" y="8898891"/>
            <a:ext cx="1706880" cy="51117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3"/>
          <p:cNvSpPr txBox="1"/>
          <p:nvPr>
            <p:ph idx="11" type="ftr"/>
          </p:nvPr>
        </p:nvSpPr>
        <p:spPr>
          <a:xfrm>
            <a:off x="2499360" y="8898891"/>
            <a:ext cx="2316480" cy="51117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3"/>
          <p:cNvSpPr txBox="1"/>
          <p:nvPr>
            <p:ph idx="12" type="sldNum"/>
          </p:nvPr>
        </p:nvSpPr>
        <p:spPr>
          <a:xfrm>
            <a:off x="5242560" y="8898891"/>
            <a:ext cx="1706880" cy="51117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2"/>
          <p:cNvSpPr txBox="1"/>
          <p:nvPr>
            <p:ph type="title"/>
          </p:nvPr>
        </p:nvSpPr>
        <p:spPr>
          <a:xfrm>
            <a:off x="365760" y="384493"/>
            <a:ext cx="6583680" cy="1600200"/>
          </a:xfrm>
          <a:prstGeom prst="rect">
            <a:avLst/>
          </a:prstGeom>
          <a:noFill/>
          <a:ln>
            <a:noFill/>
          </a:ln>
        </p:spPr>
        <p:txBody>
          <a:bodyPr anchorCtr="0" anchor="ctr" bIns="45700" lIns="91425" spcFirstLastPara="1" rIns="91425" wrap="square" tIns="45700">
            <a:normAutofit/>
          </a:bodyPr>
          <a:lstStyle>
            <a:lvl1pPr lvl="0" marR="0" rtl="0" algn="ctr">
              <a:lnSpc>
                <a:spcPct val="10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2"/>
          <p:cNvSpPr txBox="1"/>
          <p:nvPr>
            <p:ph idx="1" type="body"/>
          </p:nvPr>
        </p:nvSpPr>
        <p:spPr>
          <a:xfrm>
            <a:off x="365760" y="2240281"/>
            <a:ext cx="6583680" cy="6336348"/>
          </a:xfrm>
          <a:prstGeom prst="rect">
            <a:avLst/>
          </a:prstGeom>
          <a:noFill/>
          <a:ln>
            <a:noFill/>
          </a:ln>
        </p:spPr>
        <p:txBody>
          <a:bodyPr anchorCtr="0" anchor="t" bIns="45700" lIns="91425" spcFirstLastPara="1" rIns="91425" wrap="square" tIns="45700">
            <a:normAutofit/>
          </a:bodyPr>
          <a:lstStyle>
            <a:lvl1pPr indent="-431800" lvl="0" marL="457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2"/>
          <p:cNvSpPr txBox="1"/>
          <p:nvPr>
            <p:ph idx="10" type="dt"/>
          </p:nvPr>
        </p:nvSpPr>
        <p:spPr>
          <a:xfrm>
            <a:off x="365760" y="8898891"/>
            <a:ext cx="1706880" cy="51117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 name="Google Shape;9;p2"/>
          <p:cNvSpPr txBox="1"/>
          <p:nvPr>
            <p:ph idx="11" type="ftr"/>
          </p:nvPr>
        </p:nvSpPr>
        <p:spPr>
          <a:xfrm>
            <a:off x="2499360" y="8898891"/>
            <a:ext cx="2316480" cy="51117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2"/>
          <p:cNvSpPr txBox="1"/>
          <p:nvPr>
            <p:ph idx="12" type="sldNum"/>
          </p:nvPr>
        </p:nvSpPr>
        <p:spPr>
          <a:xfrm>
            <a:off x="5242560" y="8898891"/>
            <a:ext cx="1706880" cy="51117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0" name="Shape 20"/>
        <p:cNvGrpSpPr/>
        <p:nvPr/>
      </p:nvGrpSpPr>
      <p:grpSpPr>
        <a:xfrm>
          <a:off x="0" y="0"/>
          <a:ext cx="0" cy="0"/>
          <a:chOff x="0" y="0"/>
          <a:chExt cx="0" cy="0"/>
        </a:xfrm>
      </p:grpSpPr>
      <p:sp>
        <p:nvSpPr>
          <p:cNvPr id="21" name="Google Shape;21;p1"/>
          <p:cNvSpPr txBox="1"/>
          <p:nvPr/>
        </p:nvSpPr>
        <p:spPr>
          <a:xfrm>
            <a:off x="197401" y="7695579"/>
            <a:ext cx="5286006" cy="507831"/>
          </a:xfrm>
          <a:prstGeom prst="rect">
            <a:avLst/>
          </a:prstGeom>
          <a:solidFill>
            <a:schemeClr val="dk1"/>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22" name="Google Shape;22;p1"/>
          <p:cNvSpPr txBox="1"/>
          <p:nvPr/>
        </p:nvSpPr>
        <p:spPr>
          <a:xfrm>
            <a:off x="3628596" y="3807270"/>
            <a:ext cx="3484500" cy="1108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1" i="0" lang="en-US" sz="1100" u="none" cap="none" strike="noStrike">
                <a:solidFill>
                  <a:schemeClr val="dk1"/>
                </a:solidFill>
                <a:latin typeface="Century Gothic"/>
                <a:ea typeface="Century Gothic"/>
                <a:cs typeface="Century Gothic"/>
                <a:sym typeface="Century Gothic"/>
              </a:rPr>
              <a:t>Reading: </a:t>
            </a:r>
            <a:r>
              <a:rPr b="0" i="0" lang="en-US" sz="1100" u="none" cap="none" strike="noStrike">
                <a:solidFill>
                  <a:schemeClr val="dk1"/>
                </a:solidFill>
                <a:latin typeface="Century Gothic"/>
                <a:ea typeface="Century Gothic"/>
                <a:cs typeface="Century Gothic"/>
                <a:sym typeface="Century Gothic"/>
              </a:rPr>
              <a:t>Asking and answering questions about key details, characters, and setting</a:t>
            </a:r>
            <a:endParaRPr b="0" i="0" sz="1100" u="none" cap="none" strike="noStrike">
              <a:solidFill>
                <a:schemeClr val="dk1"/>
              </a:solidFill>
              <a:latin typeface="Century Gothic"/>
              <a:ea typeface="Century Gothic"/>
              <a:cs typeface="Century Gothic"/>
              <a:sym typeface="Century Gothic"/>
            </a:endParaRPr>
          </a:p>
          <a:p>
            <a:pPr indent="0" lvl="0" marL="0" marR="0" rtl="0" algn="l">
              <a:lnSpc>
                <a:spcPct val="100000"/>
              </a:lnSpc>
              <a:spcBef>
                <a:spcPts val="0"/>
              </a:spcBef>
              <a:spcAft>
                <a:spcPts val="0"/>
              </a:spcAft>
              <a:buClr>
                <a:srgbClr val="000000"/>
              </a:buClr>
              <a:buSzPts val="1200"/>
              <a:buFont typeface="Arial"/>
              <a:buNone/>
            </a:pPr>
            <a:r>
              <a:rPr b="1" i="0" lang="en-US" sz="1100" u="none" cap="none" strike="noStrike">
                <a:solidFill>
                  <a:schemeClr val="dk1"/>
                </a:solidFill>
                <a:latin typeface="Century Gothic"/>
                <a:ea typeface="Century Gothic"/>
                <a:cs typeface="Century Gothic"/>
                <a:sym typeface="Century Gothic"/>
              </a:rPr>
              <a:t>Writing: </a:t>
            </a:r>
            <a:r>
              <a:rPr b="0" i="0" lang="en-US" sz="1100" u="none" cap="none" strike="noStrike">
                <a:solidFill>
                  <a:schemeClr val="dk1"/>
                </a:solidFill>
                <a:latin typeface="Century Gothic"/>
                <a:ea typeface="Century Gothic"/>
                <a:cs typeface="Century Gothic"/>
                <a:sym typeface="Century Gothic"/>
              </a:rPr>
              <a:t>Informational text</a:t>
            </a:r>
            <a:endParaRPr b="0" i="0" sz="13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1" i="0" lang="en-US" sz="1100" u="none" cap="none" strike="noStrike">
                <a:solidFill>
                  <a:schemeClr val="dk1"/>
                </a:solidFill>
                <a:latin typeface="Century Gothic"/>
                <a:ea typeface="Century Gothic"/>
                <a:cs typeface="Century Gothic"/>
                <a:sym typeface="Century Gothic"/>
              </a:rPr>
              <a:t>Math: </a:t>
            </a:r>
            <a:r>
              <a:rPr b="0" i="0" lang="en-US" sz="1100" u="none" cap="none" strike="noStrike">
                <a:solidFill>
                  <a:schemeClr val="dk1"/>
                </a:solidFill>
                <a:latin typeface="Century Gothic"/>
                <a:ea typeface="Century Gothic"/>
                <a:cs typeface="Century Gothic"/>
                <a:sym typeface="Century Gothic"/>
              </a:rPr>
              <a:t>Counting “one more” and “one less”</a:t>
            </a:r>
            <a:endParaRPr b="0" i="0" sz="13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1" i="0" lang="en-US" sz="1100" u="none" cap="none" strike="noStrike">
                <a:solidFill>
                  <a:schemeClr val="dk1"/>
                </a:solidFill>
                <a:latin typeface="Century Gothic"/>
                <a:ea typeface="Century Gothic"/>
                <a:cs typeface="Century Gothic"/>
                <a:sym typeface="Century Gothic"/>
              </a:rPr>
              <a:t>Phonics:</a:t>
            </a:r>
            <a:r>
              <a:rPr b="0" i="0" lang="en-US" sz="1100" u="none" cap="none" strike="noStrike">
                <a:solidFill>
                  <a:schemeClr val="dk1"/>
                </a:solidFill>
                <a:latin typeface="Century Gothic"/>
                <a:ea typeface="Century Gothic"/>
                <a:cs typeface="Century Gothic"/>
                <a:sym typeface="Century Gothic"/>
              </a:rPr>
              <a:t> Letters / Letter sounds</a:t>
            </a:r>
            <a:endParaRPr b="0" i="0" sz="13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1" i="0" lang="en-US" sz="1100" u="none" cap="none" strike="noStrike">
                <a:solidFill>
                  <a:schemeClr val="dk1"/>
                </a:solidFill>
                <a:latin typeface="Century Gothic"/>
                <a:ea typeface="Century Gothic"/>
                <a:cs typeface="Century Gothic"/>
                <a:sym typeface="Century Gothic"/>
              </a:rPr>
              <a:t>Science: </a:t>
            </a:r>
            <a:r>
              <a:rPr b="0" i="0" lang="en-US" sz="1100" u="none" cap="none" strike="noStrike">
                <a:solidFill>
                  <a:schemeClr val="dk1"/>
                </a:solidFill>
                <a:latin typeface="Century Gothic"/>
                <a:ea typeface="Century Gothic"/>
                <a:cs typeface="Century Gothic"/>
                <a:sym typeface="Century Gothic"/>
              </a:rPr>
              <a:t>Forces and</a:t>
            </a:r>
            <a:r>
              <a:rPr b="1" i="0" lang="en-US" sz="1100" u="none" cap="none" strike="noStrike">
                <a:solidFill>
                  <a:schemeClr val="dk1"/>
                </a:solidFill>
                <a:latin typeface="Century Gothic"/>
                <a:ea typeface="Century Gothic"/>
                <a:cs typeface="Century Gothic"/>
                <a:sym typeface="Century Gothic"/>
              </a:rPr>
              <a:t> </a:t>
            </a:r>
            <a:r>
              <a:rPr b="0" i="0" lang="en-US" sz="1100" u="none" cap="none" strike="noStrike">
                <a:solidFill>
                  <a:schemeClr val="dk1"/>
                </a:solidFill>
                <a:latin typeface="Century Gothic"/>
                <a:ea typeface="Century Gothic"/>
                <a:cs typeface="Century Gothic"/>
                <a:sym typeface="Century Gothic"/>
              </a:rPr>
              <a:t>Motion</a:t>
            </a:r>
            <a:endParaRPr b="0" i="0" sz="1100" u="none" cap="none" strike="noStrike">
              <a:solidFill>
                <a:srgbClr val="000000"/>
              </a:solidFill>
              <a:latin typeface="Century Gothic"/>
              <a:ea typeface="Century Gothic"/>
              <a:cs typeface="Century Gothic"/>
              <a:sym typeface="Century Gothic"/>
            </a:endParaRPr>
          </a:p>
        </p:txBody>
      </p:sp>
      <p:sp>
        <p:nvSpPr>
          <p:cNvPr id="23" name="Google Shape;23;p1"/>
          <p:cNvSpPr txBox="1"/>
          <p:nvPr/>
        </p:nvSpPr>
        <p:spPr>
          <a:xfrm>
            <a:off x="262850" y="8203400"/>
            <a:ext cx="5149800" cy="1277400"/>
          </a:xfrm>
          <a:prstGeom prst="rect">
            <a:avLst/>
          </a:prstGeom>
          <a:noFill/>
          <a:ln>
            <a:noFill/>
          </a:ln>
        </p:spPr>
        <p:txBody>
          <a:bodyPr anchorCtr="0" anchor="t" bIns="45700" lIns="91425" spcFirstLastPara="1" rIns="91425" wrap="square" tIns="45700">
            <a:spAutoFit/>
          </a:bodyPr>
          <a:lstStyle/>
          <a:p>
            <a:pPr indent="-279400" lvl="0" marL="285750" marR="0" rtl="0" algn="l">
              <a:lnSpc>
                <a:spcPct val="100000"/>
              </a:lnSpc>
              <a:spcBef>
                <a:spcPts val="0"/>
              </a:spcBef>
              <a:spcAft>
                <a:spcPts val="0"/>
              </a:spcAft>
              <a:buClr>
                <a:schemeClr val="dk1"/>
              </a:buClr>
              <a:buSzPts val="1100"/>
              <a:buFont typeface="Calibri"/>
              <a:buChar char="•"/>
            </a:pPr>
            <a:r>
              <a:rPr i="0" lang="en-US" sz="1100" u="none" cap="none" strike="noStrike">
                <a:solidFill>
                  <a:schemeClr val="dk1"/>
                </a:solidFill>
                <a:latin typeface="Calibri"/>
                <a:ea typeface="Calibri"/>
                <a:cs typeface="Calibri"/>
                <a:sym typeface="Calibri"/>
              </a:rPr>
              <a:t>Please check your child’s binder each night.  Check Dojo each night.  </a:t>
            </a:r>
            <a:endParaRPr i="0" sz="1300" u="none" cap="none" strike="noStrike">
              <a:solidFill>
                <a:srgbClr val="000000"/>
              </a:solidFill>
              <a:latin typeface="Calibri"/>
              <a:ea typeface="Calibri"/>
              <a:cs typeface="Calibri"/>
              <a:sym typeface="Calibri"/>
            </a:endParaRPr>
          </a:p>
          <a:p>
            <a:pPr indent="-279400" lvl="0" marL="285750" marR="0" rtl="0" algn="l">
              <a:lnSpc>
                <a:spcPct val="100000"/>
              </a:lnSpc>
              <a:spcBef>
                <a:spcPts val="0"/>
              </a:spcBef>
              <a:spcAft>
                <a:spcPts val="0"/>
              </a:spcAft>
              <a:buClr>
                <a:schemeClr val="dk1"/>
              </a:buClr>
              <a:buSzPts val="1100"/>
              <a:buFont typeface="Calibri"/>
              <a:buChar char="•"/>
            </a:pPr>
            <a:r>
              <a:rPr i="0" lang="en-US" sz="1100" u="none" cap="none" strike="noStrike">
                <a:solidFill>
                  <a:schemeClr val="dk1"/>
                </a:solidFill>
                <a:latin typeface="Calibri"/>
                <a:ea typeface="Calibri"/>
                <a:cs typeface="Calibri"/>
                <a:sym typeface="Calibri"/>
              </a:rPr>
              <a:t>Ask questions if you have them!</a:t>
            </a:r>
            <a:endParaRPr i="0" sz="1300" u="none" cap="none" strike="noStrike">
              <a:solidFill>
                <a:srgbClr val="000000"/>
              </a:solidFill>
              <a:latin typeface="Calibri"/>
              <a:ea typeface="Calibri"/>
              <a:cs typeface="Calibri"/>
              <a:sym typeface="Calibri"/>
            </a:endParaRPr>
          </a:p>
          <a:p>
            <a:pPr indent="-279400" lvl="0" marL="285750" marR="0" rtl="0" algn="l">
              <a:lnSpc>
                <a:spcPct val="100000"/>
              </a:lnSpc>
              <a:spcBef>
                <a:spcPts val="0"/>
              </a:spcBef>
              <a:spcAft>
                <a:spcPts val="0"/>
              </a:spcAft>
              <a:buClr>
                <a:schemeClr val="dk1"/>
              </a:buClr>
              <a:buSzPts val="1100"/>
              <a:buFont typeface="Calibri"/>
              <a:buChar char="•"/>
            </a:pPr>
            <a:r>
              <a:rPr i="0" lang="en-US" sz="1100" u="none" cap="none" strike="noStrike">
                <a:solidFill>
                  <a:schemeClr val="dk1"/>
                </a:solidFill>
                <a:latin typeface="Calibri"/>
                <a:ea typeface="Calibri"/>
                <a:cs typeface="Calibri"/>
                <a:sym typeface="Calibri"/>
              </a:rPr>
              <a:t>Please send a water bottle and daily snack for your child.  </a:t>
            </a:r>
            <a:endParaRPr i="0" sz="1300" u="none" cap="none" strike="noStrike">
              <a:solidFill>
                <a:srgbClr val="000000"/>
              </a:solidFill>
              <a:latin typeface="Calibri"/>
              <a:ea typeface="Calibri"/>
              <a:cs typeface="Calibri"/>
              <a:sym typeface="Calibri"/>
            </a:endParaRPr>
          </a:p>
          <a:p>
            <a:pPr indent="-279400" lvl="0" marL="285750" marR="0" rtl="0" algn="l">
              <a:lnSpc>
                <a:spcPct val="100000"/>
              </a:lnSpc>
              <a:spcBef>
                <a:spcPts val="0"/>
              </a:spcBef>
              <a:spcAft>
                <a:spcPts val="0"/>
              </a:spcAft>
              <a:buClr>
                <a:schemeClr val="dk1"/>
              </a:buClr>
              <a:buSzPts val="1100"/>
              <a:buFont typeface="Calibri"/>
              <a:buChar char="•"/>
            </a:pPr>
            <a:r>
              <a:rPr i="0" lang="en-US" sz="1100" u="none" cap="none" strike="noStrike">
                <a:solidFill>
                  <a:schemeClr val="dk1"/>
                </a:solidFill>
                <a:latin typeface="Calibri"/>
                <a:ea typeface="Calibri"/>
                <a:cs typeface="Calibri"/>
                <a:sym typeface="Calibri"/>
              </a:rPr>
              <a:t>Please keep a change of clothing in your child’s bookbag .  </a:t>
            </a:r>
            <a:endParaRPr i="0" sz="1100" u="none" cap="none" strike="noStrike">
              <a:solidFill>
                <a:schemeClr val="dk1"/>
              </a:solidFill>
              <a:latin typeface="Calibri"/>
              <a:ea typeface="Calibri"/>
              <a:cs typeface="Calibri"/>
              <a:sym typeface="Calibri"/>
            </a:endParaRPr>
          </a:p>
          <a:p>
            <a:pPr indent="-279400" lvl="0" marL="285750" marR="0" rtl="0" algn="l">
              <a:lnSpc>
                <a:spcPct val="100000"/>
              </a:lnSpc>
              <a:spcBef>
                <a:spcPts val="0"/>
              </a:spcBef>
              <a:spcAft>
                <a:spcPts val="0"/>
              </a:spcAft>
              <a:buClr>
                <a:schemeClr val="dk1"/>
              </a:buClr>
              <a:buSzPts val="1100"/>
              <a:buFont typeface="Calibri"/>
              <a:buChar char="•"/>
            </a:pPr>
            <a:r>
              <a:rPr i="0" lang="en-US" sz="1100" u="none" cap="none" strike="noStrike">
                <a:solidFill>
                  <a:schemeClr val="dk1"/>
                </a:solidFill>
                <a:latin typeface="Calibri"/>
                <a:ea typeface="Calibri"/>
                <a:cs typeface="Calibri"/>
                <a:sym typeface="Calibri"/>
              </a:rPr>
              <a:t>We have completed the GKIDS assessments. This measures what your child knows entering kindergarten. Your child’s report will be his/her first report 9-week report card.  </a:t>
            </a:r>
            <a:endParaRPr i="0" sz="1100" u="none" cap="none" strike="noStrike">
              <a:solidFill>
                <a:schemeClr val="dk1"/>
              </a:solidFill>
              <a:latin typeface="Calibri"/>
              <a:ea typeface="Calibri"/>
              <a:cs typeface="Calibri"/>
              <a:sym typeface="Calibri"/>
            </a:endParaRPr>
          </a:p>
        </p:txBody>
      </p:sp>
      <p:sp>
        <p:nvSpPr>
          <p:cNvPr id="24" name="Google Shape;24;p1"/>
          <p:cNvSpPr txBox="1"/>
          <p:nvPr/>
        </p:nvSpPr>
        <p:spPr>
          <a:xfrm>
            <a:off x="1664666" y="195120"/>
            <a:ext cx="5736259" cy="1015663"/>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600"/>
              <a:buFont typeface="Arial"/>
              <a:buNone/>
            </a:pPr>
            <a:r>
              <a:rPr b="0" i="0" lang="en-US" sz="3600" u="none" cap="none" strike="noStrike">
                <a:solidFill>
                  <a:schemeClr val="dk1"/>
                </a:solidFill>
                <a:latin typeface="Ribeye"/>
                <a:ea typeface="Ribeye"/>
                <a:cs typeface="Ribeye"/>
                <a:sym typeface="Ribeye"/>
              </a:rPr>
              <a:t>Kindergarten News</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2400"/>
              <a:buFont typeface="Arial"/>
              <a:buNone/>
            </a:pPr>
            <a:r>
              <a:rPr b="1" i="0" lang="en-US" sz="2400" u="none" cap="none" strike="noStrike">
                <a:solidFill>
                  <a:schemeClr val="dk1"/>
                </a:solidFill>
                <a:latin typeface="Century Gothic"/>
                <a:ea typeface="Century Gothic"/>
                <a:cs typeface="Century Gothic"/>
                <a:sym typeface="Century Gothic"/>
              </a:rPr>
              <a:t>October 7-11, 2024</a:t>
            </a:r>
            <a:endParaRPr b="0" i="0" sz="1400" u="none" cap="none" strike="noStrike">
              <a:solidFill>
                <a:srgbClr val="000000"/>
              </a:solidFill>
              <a:latin typeface="Arial"/>
              <a:ea typeface="Arial"/>
              <a:cs typeface="Arial"/>
              <a:sym typeface="Arial"/>
            </a:endParaRPr>
          </a:p>
        </p:txBody>
      </p:sp>
      <p:sp>
        <p:nvSpPr>
          <p:cNvPr id="25" name="Google Shape;25;p1"/>
          <p:cNvSpPr txBox="1"/>
          <p:nvPr/>
        </p:nvSpPr>
        <p:spPr>
          <a:xfrm>
            <a:off x="262844" y="7719417"/>
            <a:ext cx="5271600" cy="4617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400"/>
              <a:buFont typeface="Arial"/>
              <a:buNone/>
            </a:pPr>
            <a:r>
              <a:rPr b="0" i="0" lang="en-US" sz="2400" u="none" cap="none" strike="noStrike">
                <a:solidFill>
                  <a:schemeClr val="lt1"/>
                </a:solidFill>
                <a:latin typeface="Ribeye"/>
                <a:ea typeface="Ribeye"/>
                <a:cs typeface="Ribeye"/>
                <a:sym typeface="Ribeye"/>
              </a:rPr>
              <a:t>Reminders</a:t>
            </a:r>
            <a:endParaRPr b="0" i="0" sz="1400" u="none" cap="none" strike="noStrike">
              <a:solidFill>
                <a:srgbClr val="000000"/>
              </a:solidFill>
              <a:latin typeface="Arial"/>
              <a:ea typeface="Arial"/>
              <a:cs typeface="Arial"/>
              <a:sym typeface="Arial"/>
            </a:endParaRPr>
          </a:p>
        </p:txBody>
      </p:sp>
      <p:sp>
        <p:nvSpPr>
          <p:cNvPr id="26" name="Google Shape;26;p1"/>
          <p:cNvSpPr txBox="1"/>
          <p:nvPr/>
        </p:nvSpPr>
        <p:spPr>
          <a:xfrm>
            <a:off x="143624" y="3268778"/>
            <a:ext cx="3324337" cy="46166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400"/>
              <a:buFont typeface="Arial"/>
              <a:buNone/>
            </a:pPr>
            <a:r>
              <a:rPr b="0" i="0" lang="en-US" sz="2400" u="none" cap="none" strike="noStrike">
                <a:solidFill>
                  <a:schemeClr val="lt1"/>
                </a:solidFill>
                <a:latin typeface="Ribeye"/>
                <a:ea typeface="Ribeye"/>
                <a:cs typeface="Ribeye"/>
                <a:sym typeface="Ribeye"/>
              </a:rPr>
              <a:t>Upcoming</a:t>
            </a:r>
            <a:r>
              <a:rPr b="0" i="0" lang="en-US" sz="2000" u="none" cap="none" strike="noStrike">
                <a:solidFill>
                  <a:schemeClr val="lt1"/>
                </a:solidFill>
                <a:latin typeface="Ribeye"/>
                <a:ea typeface="Ribeye"/>
                <a:cs typeface="Ribeye"/>
                <a:sym typeface="Ribeye"/>
              </a:rPr>
              <a:t> </a:t>
            </a:r>
            <a:r>
              <a:rPr b="0" i="0" lang="en-US" sz="2400" u="none" cap="none" strike="noStrike">
                <a:solidFill>
                  <a:schemeClr val="lt1"/>
                </a:solidFill>
                <a:latin typeface="Ribeye"/>
                <a:ea typeface="Ribeye"/>
                <a:cs typeface="Ribeye"/>
                <a:sym typeface="Ribeye"/>
              </a:rPr>
              <a:t>Events</a:t>
            </a:r>
            <a:endParaRPr b="0" i="0" sz="2000" u="none" cap="none" strike="noStrike">
              <a:solidFill>
                <a:schemeClr val="lt1"/>
              </a:solidFill>
              <a:latin typeface="Ribeye"/>
              <a:ea typeface="Ribeye"/>
              <a:cs typeface="Ribeye"/>
              <a:sym typeface="Ribeye"/>
            </a:endParaRPr>
          </a:p>
        </p:txBody>
      </p:sp>
      <p:sp>
        <p:nvSpPr>
          <p:cNvPr id="27" name="Google Shape;27;p1"/>
          <p:cNvSpPr txBox="1"/>
          <p:nvPr/>
        </p:nvSpPr>
        <p:spPr>
          <a:xfrm>
            <a:off x="3614856" y="3253672"/>
            <a:ext cx="3484591" cy="46166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400"/>
              <a:buFont typeface="Arial"/>
              <a:buNone/>
            </a:pPr>
            <a:r>
              <a:rPr b="0" i="0" lang="en-US" sz="2400" u="none" cap="none" strike="noStrike">
                <a:solidFill>
                  <a:schemeClr val="lt1"/>
                </a:solidFill>
                <a:latin typeface="Ribeye"/>
                <a:ea typeface="Ribeye"/>
                <a:cs typeface="Ribeye"/>
                <a:sym typeface="Ribeye"/>
              </a:rPr>
              <a:t>Learning Focus</a:t>
            </a:r>
            <a:endParaRPr b="0" i="0" sz="1400" u="none" cap="none" strike="noStrike">
              <a:solidFill>
                <a:srgbClr val="000000"/>
              </a:solidFill>
              <a:latin typeface="Arial"/>
              <a:ea typeface="Arial"/>
              <a:cs typeface="Arial"/>
              <a:sym typeface="Arial"/>
            </a:endParaRPr>
          </a:p>
        </p:txBody>
      </p:sp>
      <p:sp>
        <p:nvSpPr>
          <p:cNvPr id="28" name="Google Shape;28;p1"/>
          <p:cNvSpPr txBox="1"/>
          <p:nvPr/>
        </p:nvSpPr>
        <p:spPr>
          <a:xfrm>
            <a:off x="197400" y="3807275"/>
            <a:ext cx="3227400" cy="2188800"/>
          </a:xfrm>
          <a:prstGeom prst="rect">
            <a:avLst/>
          </a:prstGeom>
          <a:noFill/>
          <a:ln>
            <a:noFill/>
          </a:ln>
        </p:spPr>
        <p:txBody>
          <a:bodyPr anchorCtr="0" anchor="t" bIns="45700" lIns="91425" spcFirstLastPara="1" rIns="91425" wrap="square" tIns="45700">
            <a:spAutoFit/>
          </a:bodyPr>
          <a:lstStyle/>
          <a:p>
            <a:pPr indent="-298450" lvl="0" marL="457200" marR="0" rtl="0" algn="l">
              <a:lnSpc>
                <a:spcPct val="115000"/>
              </a:lnSpc>
              <a:spcBef>
                <a:spcPts val="0"/>
              </a:spcBef>
              <a:spcAft>
                <a:spcPts val="0"/>
              </a:spcAft>
              <a:buClr>
                <a:schemeClr val="dk1"/>
              </a:buClr>
              <a:buSzPts val="1100"/>
              <a:buFont typeface="Calibri"/>
              <a:buChar char="•"/>
            </a:pPr>
            <a:r>
              <a:rPr i="0" lang="en-US" sz="1100" u="none" cap="none" strike="noStrike">
                <a:solidFill>
                  <a:schemeClr val="dk1"/>
                </a:solidFill>
                <a:latin typeface="Calibri"/>
                <a:ea typeface="Calibri"/>
                <a:cs typeface="Calibri"/>
                <a:sym typeface="Calibri"/>
              </a:rPr>
              <a:t>10/17- 50th Day of School</a:t>
            </a:r>
            <a:endParaRPr i="0" sz="1100" u="none" cap="none" strike="noStrike">
              <a:solidFill>
                <a:schemeClr val="dk1"/>
              </a:solidFill>
              <a:latin typeface="Calibri"/>
              <a:ea typeface="Calibri"/>
              <a:cs typeface="Calibri"/>
              <a:sym typeface="Calibri"/>
            </a:endParaRPr>
          </a:p>
          <a:p>
            <a:pPr indent="-298450" lvl="0" marL="457200" marR="0" rtl="0" algn="l">
              <a:lnSpc>
                <a:spcPct val="115000"/>
              </a:lnSpc>
              <a:spcBef>
                <a:spcPts val="0"/>
              </a:spcBef>
              <a:spcAft>
                <a:spcPts val="0"/>
              </a:spcAft>
              <a:buClr>
                <a:schemeClr val="dk1"/>
              </a:buClr>
              <a:buSzPts val="1100"/>
              <a:buFont typeface="Calibri"/>
              <a:buChar char="•"/>
            </a:pPr>
            <a:r>
              <a:rPr i="0" lang="en-US" sz="1100" u="none" cap="none" strike="noStrike">
                <a:solidFill>
                  <a:schemeClr val="dk1"/>
                </a:solidFill>
                <a:latin typeface="Calibri"/>
                <a:ea typeface="Calibri"/>
                <a:cs typeface="Calibri"/>
                <a:sym typeface="Calibri"/>
              </a:rPr>
              <a:t>10/18- Field Trip/T-Shirt Forms &amp; Money Due</a:t>
            </a:r>
            <a:endParaRPr i="0" sz="1100" u="none" cap="none" strike="noStrike">
              <a:solidFill>
                <a:schemeClr val="dk1"/>
              </a:solidFill>
              <a:latin typeface="Calibri"/>
              <a:ea typeface="Calibri"/>
              <a:cs typeface="Calibri"/>
              <a:sym typeface="Calibri"/>
            </a:endParaRPr>
          </a:p>
          <a:p>
            <a:pPr indent="-298450" lvl="0" marL="457200" marR="0" rtl="0" algn="l">
              <a:lnSpc>
                <a:spcPct val="115000"/>
              </a:lnSpc>
              <a:spcBef>
                <a:spcPts val="0"/>
              </a:spcBef>
              <a:spcAft>
                <a:spcPts val="0"/>
              </a:spcAft>
              <a:buClr>
                <a:schemeClr val="dk1"/>
              </a:buClr>
              <a:buSzPts val="1100"/>
              <a:buFont typeface="Calibri"/>
              <a:buChar char="•"/>
            </a:pPr>
            <a:r>
              <a:rPr i="0" lang="en-US" sz="1100" u="none" cap="none" strike="noStrike">
                <a:solidFill>
                  <a:schemeClr val="dk1"/>
                </a:solidFill>
                <a:latin typeface="Calibri"/>
                <a:ea typeface="Calibri"/>
                <a:cs typeface="Calibri"/>
                <a:sym typeface="Calibri"/>
              </a:rPr>
              <a:t>10/18 – Kona Ice</a:t>
            </a:r>
            <a:endParaRPr i="0" sz="1100" u="none" cap="none" strike="noStrike">
              <a:solidFill>
                <a:schemeClr val="dk1"/>
              </a:solidFill>
              <a:latin typeface="Calibri"/>
              <a:ea typeface="Calibri"/>
              <a:cs typeface="Calibri"/>
              <a:sym typeface="Calibri"/>
            </a:endParaRPr>
          </a:p>
          <a:p>
            <a:pPr indent="-298450" lvl="0" marL="457200" marR="0" rtl="0" algn="l">
              <a:lnSpc>
                <a:spcPct val="115000"/>
              </a:lnSpc>
              <a:spcBef>
                <a:spcPts val="0"/>
              </a:spcBef>
              <a:spcAft>
                <a:spcPts val="0"/>
              </a:spcAft>
              <a:buClr>
                <a:schemeClr val="dk1"/>
              </a:buClr>
              <a:buSzPts val="1100"/>
              <a:buFont typeface="Calibri"/>
              <a:buChar char="•"/>
            </a:pPr>
            <a:r>
              <a:rPr i="0" lang="en-US" sz="1100" u="none" cap="none" strike="noStrike">
                <a:solidFill>
                  <a:schemeClr val="dk1"/>
                </a:solidFill>
                <a:latin typeface="Calibri"/>
                <a:ea typeface="Calibri"/>
                <a:cs typeface="Calibri"/>
                <a:sym typeface="Calibri"/>
              </a:rPr>
              <a:t>10/25- Pink Out Day</a:t>
            </a:r>
            <a:endParaRPr i="0" sz="1100" u="none" cap="none" strike="noStrike">
              <a:solidFill>
                <a:schemeClr val="dk1"/>
              </a:solidFill>
              <a:latin typeface="Calibri"/>
              <a:ea typeface="Calibri"/>
              <a:cs typeface="Calibri"/>
              <a:sym typeface="Calibri"/>
            </a:endParaRPr>
          </a:p>
          <a:p>
            <a:pPr indent="-298450" lvl="0" marL="457200" marR="0" rtl="0" algn="l">
              <a:lnSpc>
                <a:spcPct val="115000"/>
              </a:lnSpc>
              <a:spcBef>
                <a:spcPts val="0"/>
              </a:spcBef>
              <a:spcAft>
                <a:spcPts val="0"/>
              </a:spcAft>
              <a:buClr>
                <a:schemeClr val="dk1"/>
              </a:buClr>
              <a:buSzPts val="1100"/>
              <a:buFont typeface="Calibri"/>
              <a:buChar char="•"/>
            </a:pPr>
            <a:r>
              <a:rPr i="0" lang="en-US" sz="1100" u="none" cap="none" strike="noStrike">
                <a:solidFill>
                  <a:schemeClr val="dk1"/>
                </a:solidFill>
                <a:latin typeface="Calibri"/>
                <a:ea typeface="Calibri"/>
                <a:cs typeface="Calibri"/>
                <a:sym typeface="Calibri"/>
              </a:rPr>
              <a:t>10/28-11/1  Red Ribbon Week</a:t>
            </a:r>
            <a:endParaRPr i="0" sz="1100" u="none" cap="none" strike="noStrike">
              <a:solidFill>
                <a:schemeClr val="dk1"/>
              </a:solidFill>
              <a:latin typeface="Calibri"/>
              <a:ea typeface="Calibri"/>
              <a:cs typeface="Calibri"/>
              <a:sym typeface="Calibri"/>
            </a:endParaRPr>
          </a:p>
          <a:p>
            <a:pPr indent="-298450" lvl="0" marL="457200" marR="0" rtl="0" algn="l">
              <a:lnSpc>
                <a:spcPct val="115000"/>
              </a:lnSpc>
              <a:spcBef>
                <a:spcPts val="0"/>
              </a:spcBef>
              <a:spcAft>
                <a:spcPts val="0"/>
              </a:spcAft>
              <a:buClr>
                <a:schemeClr val="dk1"/>
              </a:buClr>
              <a:buSzPts val="1100"/>
              <a:buFont typeface="Calibri"/>
              <a:buChar char="•"/>
            </a:pPr>
            <a:r>
              <a:rPr i="0" lang="en-US" sz="1100" u="none" cap="none" strike="noStrike">
                <a:solidFill>
                  <a:schemeClr val="dk1"/>
                </a:solidFill>
                <a:latin typeface="Calibri"/>
                <a:ea typeface="Calibri"/>
                <a:cs typeface="Calibri"/>
                <a:sym typeface="Calibri"/>
              </a:rPr>
              <a:t>10/30- Fall Picture Retakes</a:t>
            </a:r>
            <a:endParaRPr i="0" sz="1100" u="none" cap="none" strike="noStrike">
              <a:solidFill>
                <a:schemeClr val="dk1"/>
              </a:solidFill>
              <a:latin typeface="Calibri"/>
              <a:ea typeface="Calibri"/>
              <a:cs typeface="Calibri"/>
              <a:sym typeface="Calibri"/>
            </a:endParaRPr>
          </a:p>
          <a:p>
            <a:pPr indent="-298450" lvl="0" marL="457200" marR="0" rtl="0" algn="l">
              <a:lnSpc>
                <a:spcPct val="115000"/>
              </a:lnSpc>
              <a:spcBef>
                <a:spcPts val="0"/>
              </a:spcBef>
              <a:spcAft>
                <a:spcPts val="0"/>
              </a:spcAft>
              <a:buClr>
                <a:schemeClr val="dk1"/>
              </a:buClr>
              <a:buSzPts val="1100"/>
              <a:buFont typeface="Calibri"/>
              <a:buChar char="•"/>
            </a:pPr>
            <a:r>
              <a:rPr lang="en-US" sz="1100">
                <a:solidFill>
                  <a:schemeClr val="dk1"/>
                </a:solidFill>
                <a:latin typeface="Calibri"/>
                <a:ea typeface="Calibri"/>
                <a:cs typeface="Calibri"/>
                <a:sym typeface="Calibri"/>
              </a:rPr>
              <a:t>10/31 - Kinder Candy Count (please send in one bag of candy)</a:t>
            </a:r>
            <a:endParaRPr b="1" i="0" sz="1000" u="none" cap="none" strike="noStrike">
              <a:solidFill>
                <a:schemeClr val="dk1"/>
              </a:solidFill>
              <a:latin typeface="Comic Sans MS"/>
              <a:ea typeface="Comic Sans MS"/>
              <a:cs typeface="Comic Sans MS"/>
              <a:sym typeface="Comic Sans MS"/>
            </a:endParaRPr>
          </a:p>
          <a:p>
            <a:pPr indent="0" lvl="0" marL="0" marR="0" rtl="0" algn="ctr">
              <a:lnSpc>
                <a:spcPct val="100000"/>
              </a:lnSpc>
              <a:spcBef>
                <a:spcPts val="0"/>
              </a:spcBef>
              <a:spcAft>
                <a:spcPts val="0"/>
              </a:spcAft>
              <a:buClr>
                <a:srgbClr val="000000"/>
              </a:buClr>
              <a:buSzPts val="1000"/>
              <a:buFont typeface="Arial"/>
              <a:buNone/>
            </a:pPr>
            <a:r>
              <a:rPr b="1" i="0" lang="en-US" sz="1300" u="none" cap="none" strike="noStrike">
                <a:solidFill>
                  <a:schemeClr val="dk1"/>
                </a:solidFill>
                <a:latin typeface="Calibri"/>
                <a:ea typeface="Calibri"/>
                <a:cs typeface="Calibri"/>
                <a:sym typeface="Calibri"/>
              </a:rPr>
              <a:t>Birthdays</a:t>
            </a:r>
            <a:endParaRPr b="1" sz="1300">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000"/>
              <a:buFont typeface="Arial"/>
              <a:buNone/>
            </a:pPr>
            <a:r>
              <a:rPr lang="en-US" sz="1100">
                <a:solidFill>
                  <a:schemeClr val="dk1"/>
                </a:solidFill>
                <a:latin typeface="Calibri"/>
                <a:ea typeface="Calibri"/>
                <a:cs typeface="Calibri"/>
                <a:sym typeface="Calibri"/>
              </a:rPr>
              <a:t>Liam 10/12</a:t>
            </a:r>
            <a:endParaRPr sz="1100">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000"/>
              <a:buFont typeface="Arial"/>
              <a:buNone/>
            </a:pPr>
            <a:r>
              <a:rPr lang="en-US" sz="1100">
                <a:solidFill>
                  <a:schemeClr val="dk1"/>
                </a:solidFill>
                <a:latin typeface="Calibri"/>
                <a:ea typeface="Calibri"/>
                <a:cs typeface="Calibri"/>
                <a:sym typeface="Calibri"/>
              </a:rPr>
              <a:t>Ember 10/24</a:t>
            </a:r>
            <a:endParaRPr sz="1100">
              <a:solidFill>
                <a:schemeClr val="dk1"/>
              </a:solidFill>
              <a:latin typeface="Calibri"/>
              <a:ea typeface="Calibri"/>
              <a:cs typeface="Calibri"/>
              <a:sym typeface="Calibri"/>
            </a:endParaRPr>
          </a:p>
        </p:txBody>
      </p:sp>
      <p:sp>
        <p:nvSpPr>
          <p:cNvPr id="29" name="Google Shape;29;p1"/>
          <p:cNvSpPr txBox="1"/>
          <p:nvPr/>
        </p:nvSpPr>
        <p:spPr>
          <a:xfrm>
            <a:off x="262856" y="6427011"/>
            <a:ext cx="5271600" cy="4617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400"/>
              <a:buFont typeface="Arial"/>
              <a:buNone/>
            </a:pPr>
            <a:r>
              <a:rPr b="0" i="0" lang="en-US" sz="2400" u="none" cap="none" strike="noStrike">
                <a:solidFill>
                  <a:schemeClr val="lt1"/>
                </a:solidFill>
                <a:latin typeface="Ribeye"/>
                <a:ea typeface="Ribeye"/>
                <a:cs typeface="Ribeye"/>
                <a:sym typeface="Ribeye"/>
              </a:rPr>
              <a:t>Contact Me:  </a:t>
            </a:r>
            <a:endParaRPr b="0" i="0" sz="1400" u="none" cap="none" strike="noStrike">
              <a:solidFill>
                <a:srgbClr val="000000"/>
              </a:solidFill>
              <a:latin typeface="Arial"/>
              <a:ea typeface="Arial"/>
              <a:cs typeface="Arial"/>
              <a:sym typeface="Arial"/>
            </a:endParaRPr>
          </a:p>
        </p:txBody>
      </p:sp>
      <p:sp>
        <p:nvSpPr>
          <p:cNvPr id="30" name="Google Shape;30;p1"/>
          <p:cNvSpPr txBox="1"/>
          <p:nvPr/>
        </p:nvSpPr>
        <p:spPr>
          <a:xfrm>
            <a:off x="3589362" y="5108910"/>
            <a:ext cx="3523734" cy="400110"/>
          </a:xfrm>
          <a:prstGeom prst="rect">
            <a:avLst/>
          </a:prstGeom>
          <a:solidFill>
            <a:schemeClr val="dk1"/>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000"/>
              <a:buFont typeface="Arial"/>
              <a:buNone/>
            </a:pPr>
            <a:r>
              <a:rPr b="0" i="0" lang="en-US" sz="2000" u="none" cap="none" strike="noStrike">
                <a:solidFill>
                  <a:schemeClr val="lt1"/>
                </a:solidFill>
                <a:latin typeface="Ribeye"/>
                <a:ea typeface="Ribeye"/>
                <a:cs typeface="Ribeye"/>
                <a:sym typeface="Ribeye"/>
              </a:rPr>
              <a:t>Sight </a:t>
            </a:r>
            <a:r>
              <a:rPr lang="en-US" sz="2000">
                <a:solidFill>
                  <a:schemeClr val="lt1"/>
                </a:solidFill>
                <a:latin typeface="Ribeye"/>
                <a:ea typeface="Ribeye"/>
                <a:cs typeface="Ribeye"/>
                <a:sym typeface="Ribeye"/>
              </a:rPr>
              <a:t>w</a:t>
            </a:r>
            <a:r>
              <a:rPr b="0" i="0" lang="en-US" sz="2000" u="none" cap="none" strike="noStrike">
                <a:solidFill>
                  <a:schemeClr val="lt1"/>
                </a:solidFill>
                <a:latin typeface="Ribeye"/>
                <a:ea typeface="Ribeye"/>
                <a:cs typeface="Ribeye"/>
                <a:sym typeface="Ribeye"/>
              </a:rPr>
              <a:t>ords to practice</a:t>
            </a:r>
            <a:endParaRPr b="0" i="0" sz="1400" u="none" cap="none" strike="noStrike">
              <a:solidFill>
                <a:srgbClr val="000000"/>
              </a:solidFill>
              <a:latin typeface="Arial"/>
              <a:ea typeface="Arial"/>
              <a:cs typeface="Arial"/>
              <a:sym typeface="Arial"/>
            </a:endParaRPr>
          </a:p>
        </p:txBody>
      </p:sp>
      <p:sp>
        <p:nvSpPr>
          <p:cNvPr id="31" name="Google Shape;31;p1"/>
          <p:cNvSpPr txBox="1"/>
          <p:nvPr/>
        </p:nvSpPr>
        <p:spPr>
          <a:xfrm>
            <a:off x="3544961" y="5478091"/>
            <a:ext cx="3484500" cy="2463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100"/>
              <a:buFont typeface="Arial"/>
              <a:buNone/>
            </a:pPr>
            <a:r>
              <a:t/>
            </a:r>
            <a:endParaRPr b="0" i="0" sz="1000" u="none" cap="none" strike="noStrike">
              <a:solidFill>
                <a:srgbClr val="000000"/>
              </a:solidFill>
              <a:latin typeface="Arial"/>
              <a:ea typeface="Arial"/>
              <a:cs typeface="Arial"/>
              <a:sym typeface="Arial"/>
            </a:endParaRPr>
          </a:p>
        </p:txBody>
      </p:sp>
      <p:sp>
        <p:nvSpPr>
          <p:cNvPr id="32" name="Google Shape;32;p1"/>
          <p:cNvSpPr txBox="1"/>
          <p:nvPr/>
        </p:nvSpPr>
        <p:spPr>
          <a:xfrm>
            <a:off x="2828925" y="1665665"/>
            <a:ext cx="4200525" cy="369332"/>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chemeClr val="lt1"/>
                </a:solidFill>
                <a:latin typeface="Ribeye"/>
                <a:ea typeface="Ribeye"/>
                <a:cs typeface="Ribeye"/>
                <a:sym typeface="Ribeye"/>
              </a:rPr>
              <a:t>Learning Focus</a:t>
            </a:r>
            <a:endParaRPr b="0" i="0" sz="1400" u="none" cap="none" strike="noStrike">
              <a:solidFill>
                <a:srgbClr val="000000"/>
              </a:solidFill>
              <a:latin typeface="Arial"/>
              <a:ea typeface="Arial"/>
              <a:cs typeface="Arial"/>
              <a:sym typeface="Arial"/>
            </a:endParaRPr>
          </a:p>
        </p:txBody>
      </p:sp>
      <p:sp>
        <p:nvSpPr>
          <p:cNvPr id="33" name="Google Shape;33;p1"/>
          <p:cNvSpPr txBox="1"/>
          <p:nvPr/>
        </p:nvSpPr>
        <p:spPr>
          <a:xfrm>
            <a:off x="2478150" y="1398425"/>
            <a:ext cx="4635000" cy="461700"/>
          </a:xfrm>
          <a:prstGeom prst="rect">
            <a:avLst/>
          </a:prstGeom>
          <a:solidFill>
            <a:schemeClr val="dk1"/>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400"/>
              <a:buFont typeface="Arial"/>
              <a:buNone/>
            </a:pPr>
            <a:r>
              <a:rPr b="0" i="0" lang="en-US" sz="2400" u="none" cap="none" strike="noStrike">
                <a:solidFill>
                  <a:schemeClr val="lt1"/>
                </a:solidFill>
                <a:latin typeface="Ribeye"/>
                <a:ea typeface="Ribeye"/>
                <a:cs typeface="Ribeye"/>
                <a:sym typeface="Ribeye"/>
              </a:rPr>
              <a:t>Class News</a:t>
            </a:r>
            <a:endParaRPr b="0" i="0" sz="2400" u="none" cap="none" strike="noStrike">
              <a:solidFill>
                <a:schemeClr val="lt1"/>
              </a:solidFill>
              <a:latin typeface="Ribeye"/>
              <a:ea typeface="Ribeye"/>
              <a:cs typeface="Ribeye"/>
              <a:sym typeface="Ribeye"/>
            </a:endParaRPr>
          </a:p>
        </p:txBody>
      </p:sp>
      <p:sp>
        <p:nvSpPr>
          <p:cNvPr id="34" name="Google Shape;34;p1"/>
          <p:cNvSpPr txBox="1"/>
          <p:nvPr/>
        </p:nvSpPr>
        <p:spPr>
          <a:xfrm>
            <a:off x="2533650" y="1844200"/>
            <a:ext cx="4635000" cy="400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600"/>
              <a:buFont typeface="Arial"/>
              <a:buNone/>
            </a:pPr>
            <a:r>
              <a:t/>
            </a:r>
            <a:endParaRPr b="0" i="0" sz="1000" u="none" cap="none" strike="noStrike">
              <a:solidFill>
                <a:schemeClr val="dk1"/>
              </a:solidFill>
              <a:latin typeface="Comic Sans MS"/>
              <a:ea typeface="Comic Sans MS"/>
              <a:cs typeface="Comic Sans MS"/>
              <a:sym typeface="Comic Sans MS"/>
            </a:endParaRPr>
          </a:p>
          <a:p>
            <a:pPr indent="0" lvl="0" marL="0" marR="0" rtl="0" algn="l">
              <a:lnSpc>
                <a:spcPct val="100000"/>
              </a:lnSpc>
              <a:spcBef>
                <a:spcPts val="0"/>
              </a:spcBef>
              <a:spcAft>
                <a:spcPts val="0"/>
              </a:spcAft>
              <a:buClr>
                <a:schemeClr val="dk1"/>
              </a:buClr>
              <a:buSzPts val="1600"/>
              <a:buFont typeface="Arial"/>
              <a:buNone/>
            </a:pPr>
            <a:r>
              <a:t/>
            </a:r>
            <a:endParaRPr b="0" i="0" sz="1000" u="none" cap="none" strike="noStrike">
              <a:solidFill>
                <a:schemeClr val="dk1"/>
              </a:solidFill>
              <a:latin typeface="Comic Sans MS"/>
              <a:ea typeface="Comic Sans MS"/>
              <a:cs typeface="Comic Sans MS"/>
              <a:sym typeface="Comic Sans MS"/>
            </a:endParaRPr>
          </a:p>
        </p:txBody>
      </p:sp>
      <p:sp>
        <p:nvSpPr>
          <p:cNvPr id="35" name="Google Shape;35;p1"/>
          <p:cNvSpPr txBox="1"/>
          <p:nvPr/>
        </p:nvSpPr>
        <p:spPr>
          <a:xfrm>
            <a:off x="262850" y="6941247"/>
            <a:ext cx="5271600" cy="5850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600"/>
              <a:buFont typeface="Arial"/>
              <a:buNone/>
            </a:pPr>
            <a:r>
              <a:rPr lang="en-US" sz="1600">
                <a:solidFill>
                  <a:schemeClr val="dk1"/>
                </a:solidFill>
                <a:latin typeface="Calibri"/>
                <a:ea typeface="Calibri"/>
                <a:cs typeface="Calibri"/>
                <a:sym typeface="Calibri"/>
              </a:rPr>
              <a:t>Email: olivia.otis@henry.k12.ga.us</a:t>
            </a:r>
            <a:endParaRPr i="0" sz="1600" u="none" cap="none" strike="noStrike">
              <a:solidFill>
                <a:schemeClr val="dk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600"/>
              <a:buFont typeface="Arial"/>
              <a:buNone/>
            </a:pPr>
            <a:r>
              <a:rPr i="0" lang="en-US" sz="1600" u="none" cap="none" strike="noStrike">
                <a:solidFill>
                  <a:schemeClr val="dk1"/>
                </a:solidFill>
                <a:latin typeface="Calibri"/>
                <a:ea typeface="Calibri"/>
                <a:cs typeface="Calibri"/>
                <a:sym typeface="Calibri"/>
              </a:rPr>
              <a:t>School Phone Number: 770-898-7362 </a:t>
            </a:r>
            <a:r>
              <a:rPr i="0" lang="en-US" sz="1200" u="none" cap="none" strike="noStrike">
                <a:solidFill>
                  <a:schemeClr val="dk1"/>
                </a:solidFill>
                <a:latin typeface="Calibri"/>
                <a:ea typeface="Calibri"/>
                <a:cs typeface="Calibri"/>
                <a:sym typeface="Calibri"/>
              </a:rPr>
              <a:t> </a:t>
            </a:r>
            <a:endParaRPr i="0" sz="1400" u="none" cap="none" strike="noStrike">
              <a:solidFill>
                <a:srgbClr val="000000"/>
              </a:solidFill>
              <a:latin typeface="Calibri"/>
              <a:ea typeface="Calibri"/>
              <a:cs typeface="Calibri"/>
              <a:sym typeface="Calibri"/>
            </a:endParaRPr>
          </a:p>
        </p:txBody>
      </p:sp>
      <p:pic>
        <p:nvPicPr>
          <p:cNvPr id="36" name="Google Shape;36;p1"/>
          <p:cNvPicPr preferRelativeResize="0"/>
          <p:nvPr/>
        </p:nvPicPr>
        <p:blipFill rotWithShape="1">
          <a:blip r:embed="rId4">
            <a:alphaModFix/>
          </a:blip>
          <a:srcRect b="27959" l="0" r="0" t="0"/>
          <a:stretch/>
        </p:blipFill>
        <p:spPr>
          <a:xfrm>
            <a:off x="2329888" y="5575251"/>
            <a:ext cx="1021024" cy="569975"/>
          </a:xfrm>
          <a:prstGeom prst="rect">
            <a:avLst/>
          </a:prstGeom>
          <a:noFill/>
          <a:ln>
            <a:noFill/>
          </a:ln>
        </p:spPr>
      </p:pic>
      <p:sp>
        <p:nvSpPr>
          <p:cNvPr id="37" name="Google Shape;37;p1"/>
          <p:cNvSpPr txBox="1"/>
          <p:nvPr/>
        </p:nvSpPr>
        <p:spPr>
          <a:xfrm>
            <a:off x="3696650" y="5505050"/>
            <a:ext cx="3484500" cy="5850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700"/>
              <a:buFont typeface="Arial"/>
              <a:buNone/>
            </a:pPr>
            <a:r>
              <a:rPr i="0" lang="en-US" sz="1600" u="none" cap="none" strike="noStrike">
                <a:solidFill>
                  <a:schemeClr val="dk1"/>
                </a:solidFill>
                <a:latin typeface="Calibri"/>
                <a:ea typeface="Calibri"/>
                <a:cs typeface="Calibri"/>
                <a:sym typeface="Calibri"/>
              </a:rPr>
              <a:t>a, the, as, to, do, I, is, am, at, an, man, in, it, was, you, from , you</a:t>
            </a:r>
            <a:r>
              <a:rPr lang="en-US" sz="1600">
                <a:solidFill>
                  <a:schemeClr val="dk1"/>
                </a:solidFill>
                <a:latin typeface="Calibri"/>
                <a:ea typeface="Calibri"/>
                <a:cs typeface="Calibri"/>
                <a:sym typeface="Calibri"/>
              </a:rPr>
              <a:t>r</a:t>
            </a:r>
            <a:endParaRPr b="0" i="0" sz="1300" u="none" cap="none" strike="noStrike">
              <a:solidFill>
                <a:schemeClr val="dk1"/>
              </a:solidFill>
              <a:latin typeface="Comic Sans MS"/>
              <a:ea typeface="Comic Sans MS"/>
              <a:cs typeface="Comic Sans MS"/>
              <a:sym typeface="Comic Sans MS"/>
            </a:endParaRPr>
          </a:p>
        </p:txBody>
      </p:sp>
      <p:sp>
        <p:nvSpPr>
          <p:cNvPr id="38" name="Google Shape;38;p1"/>
          <p:cNvSpPr txBox="1"/>
          <p:nvPr/>
        </p:nvSpPr>
        <p:spPr>
          <a:xfrm>
            <a:off x="2475138" y="1829400"/>
            <a:ext cx="4752000" cy="1108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900"/>
              <a:buFont typeface="Arial"/>
              <a:buNone/>
            </a:pPr>
            <a:r>
              <a:rPr i="0" lang="en-US" sz="1000" u="none" cap="none" strike="noStrike">
                <a:solidFill>
                  <a:srgbClr val="000000"/>
                </a:solidFill>
                <a:latin typeface="Calibri"/>
                <a:ea typeface="Calibri"/>
                <a:cs typeface="Calibri"/>
                <a:sym typeface="Calibri"/>
              </a:rPr>
              <a:t>Our field trip is coming up soon! If you’d like to be a chaperone, background check forms should have already been turned in and must be approved by the county before our field trip.  If it was turned in recently, we cannot guarantee that they will come back before we go. Any adult listed on the yellow card may come as a chaperone. </a:t>
            </a:r>
            <a:endParaRPr i="0" sz="10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900"/>
              <a:buFont typeface="Arial"/>
              <a:buNone/>
            </a:pPr>
            <a:r>
              <a:rPr i="0" lang="en-US" sz="1000" u="none" cap="none" strike="noStrike">
                <a:solidFill>
                  <a:srgbClr val="000000"/>
                </a:solidFill>
                <a:latin typeface="Calibri"/>
                <a:ea typeface="Calibri"/>
                <a:cs typeface="Calibri"/>
                <a:sym typeface="Calibri"/>
              </a:rPr>
              <a:t>Thursday, October 17th will be the 50th Day of School and we will celebrate by having a 50s Day Themed </a:t>
            </a:r>
            <a:r>
              <a:rPr lang="en-US" sz="1000">
                <a:latin typeface="Calibri"/>
                <a:ea typeface="Calibri"/>
                <a:cs typeface="Calibri"/>
                <a:sym typeface="Calibri"/>
              </a:rPr>
              <a:t>celebration</a:t>
            </a:r>
            <a:r>
              <a:rPr i="0" lang="en-US" sz="1000" u="none" cap="none" strike="noStrike">
                <a:solidFill>
                  <a:srgbClr val="000000"/>
                </a:solidFill>
                <a:latin typeface="Calibri"/>
                <a:ea typeface="Calibri"/>
                <a:cs typeface="Calibri"/>
                <a:sym typeface="Calibri"/>
              </a:rPr>
              <a:t>! </a:t>
            </a:r>
            <a:endParaRPr i="0" sz="1000" u="none" cap="none" strike="noStrike">
              <a:solidFill>
                <a:srgbClr val="000000"/>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2015-03-30T02:08:44Z</dcterms:created>
  <dc:creator>Maribel</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
    <vt:lpwstr>NewsletterTemplatesEditableKidlettesEdition</vt:lpwstr>
  </property>
  <property fmtid="{D5CDD505-2E9C-101B-9397-08002B2CF9AE}" pid="3" name="SlideDescription">
    <vt:lpwstr/>
  </property>
</Properties>
</file>